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handoutMasterIdLst>
    <p:handoutMasterId r:id="rId22"/>
  </p:handoutMasterIdLst>
  <p:sldIdLst>
    <p:sldId id="256" r:id="rId2"/>
    <p:sldId id="264" r:id="rId3"/>
    <p:sldId id="266" r:id="rId4"/>
    <p:sldId id="267" r:id="rId5"/>
    <p:sldId id="268" r:id="rId6"/>
    <p:sldId id="261" r:id="rId7"/>
    <p:sldId id="262" r:id="rId8"/>
    <p:sldId id="263" r:id="rId9"/>
    <p:sldId id="269" r:id="rId10"/>
    <p:sldId id="270" r:id="rId11"/>
    <p:sldId id="257" r:id="rId12"/>
    <p:sldId id="258" r:id="rId13"/>
    <p:sldId id="259" r:id="rId14"/>
    <p:sldId id="271" r:id="rId15"/>
    <p:sldId id="272" r:id="rId16"/>
    <p:sldId id="274" r:id="rId17"/>
    <p:sldId id="273" r:id="rId18"/>
    <p:sldId id="275" r:id="rId19"/>
    <p:sldId id="277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8E7C126-4F1B-2646-9274-790E7BFD1694}">
          <p14:sldIdLst>
            <p14:sldId id="256"/>
            <p14:sldId id="264"/>
            <p14:sldId id="266"/>
            <p14:sldId id="267"/>
            <p14:sldId id="268"/>
            <p14:sldId id="261"/>
            <p14:sldId id="262"/>
            <p14:sldId id="263"/>
            <p14:sldId id="269"/>
          </p14:sldIdLst>
        </p14:section>
        <p14:section name="Untitled Section" id="{6C47E880-C820-4144-82D3-0591A99B2BC8}">
          <p14:sldIdLst>
            <p14:sldId id="270"/>
            <p14:sldId id="257"/>
            <p14:sldId id="258"/>
            <p14:sldId id="259"/>
            <p14:sldId id="271"/>
            <p14:sldId id="272"/>
            <p14:sldId id="274"/>
            <p14:sldId id="273"/>
            <p14:sldId id="275"/>
            <p14:sldId id="277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2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3D3FC-B19F-A644-A685-9ACBAE704108}" type="datetimeFigureOut">
              <a:rPr lang="en-US" smtClean="0"/>
              <a:t>11-11-03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C40C5-FEE9-E644-83DC-53036237D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0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November 2,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November 2,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November 2,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November 2,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November 2,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November 2,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November 2,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November 2,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November 2,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November 2,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November 2,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November 2,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 = MCΔT – Specific Heat &amp; CALORIMETRY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Burnin</a:t>
            </a:r>
            <a:r>
              <a:rPr lang="en-US" sz="3200" dirty="0" smtClean="0"/>
              <a:t>’ Up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43671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it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 smtClean="0"/>
              <a:t>CHEETOS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4201796" cy="359618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550cal for 95 grams</a:t>
            </a:r>
          </a:p>
          <a:p>
            <a:r>
              <a:rPr lang="en-US" sz="2800" dirty="0" smtClean="0"/>
              <a:t>= 5.78cal/gram</a:t>
            </a:r>
          </a:p>
          <a:p>
            <a:r>
              <a:rPr lang="en-US" sz="2800" dirty="0" smtClean="0"/>
              <a:t>x 4.184KJ/</a:t>
            </a:r>
            <a:r>
              <a:rPr lang="en-US" sz="2800" dirty="0" err="1" smtClean="0"/>
              <a:t>cal</a:t>
            </a:r>
            <a:endParaRPr lang="en-US" sz="2800" dirty="0" smtClean="0"/>
          </a:p>
          <a:p>
            <a:r>
              <a:rPr lang="en-US" sz="2800" dirty="0" smtClean="0"/>
              <a:t>= 24.18 KJ/gram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3200" dirty="0" smtClean="0"/>
              <a:t>CHIPS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69" y="2347415"/>
            <a:ext cx="4254791" cy="359618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390cal for 75 grams</a:t>
            </a:r>
          </a:p>
          <a:p>
            <a:r>
              <a:rPr lang="en-US" sz="2800" dirty="0" smtClean="0"/>
              <a:t>= 5.2cal/gram</a:t>
            </a:r>
          </a:p>
          <a:p>
            <a:r>
              <a:rPr lang="en-US" sz="2800" dirty="0"/>
              <a:t>x</a:t>
            </a:r>
            <a:r>
              <a:rPr lang="en-US" sz="2800" dirty="0" smtClean="0"/>
              <a:t> 4.184KJ/</a:t>
            </a:r>
            <a:r>
              <a:rPr lang="en-US" sz="2800" dirty="0" err="1" smtClean="0"/>
              <a:t>ca</a:t>
            </a:r>
            <a:r>
              <a:rPr lang="en-US" sz="2800" dirty="0" err="1"/>
              <a:t>l</a:t>
            </a:r>
            <a:endParaRPr lang="en-US" sz="2800" dirty="0" smtClean="0"/>
          </a:p>
          <a:p>
            <a:r>
              <a:rPr lang="en-US" sz="2800" dirty="0" smtClean="0"/>
              <a:t>=21.76kJ/gram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607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We’ve been talking about Q=MC(delta)T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</a:t>
            </a:r>
            <a:r>
              <a:rPr lang="en-US" sz="3200" dirty="0" err="1" smtClean="0"/>
              <a:t>Calorimetry</a:t>
            </a:r>
            <a:r>
              <a:rPr lang="en-US" sz="3200" dirty="0" smtClean="0"/>
              <a:t>?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the technological process of measuring energy changes in a chemical </a:t>
            </a:r>
            <a:r>
              <a:rPr lang="en-US" sz="2400" dirty="0" smtClean="0"/>
              <a:t>system</a:t>
            </a:r>
          </a:p>
          <a:p>
            <a:r>
              <a:rPr lang="en-US" sz="3200" dirty="0" smtClean="0"/>
              <a:t>What is a Calorimeter?</a:t>
            </a:r>
          </a:p>
          <a:p>
            <a:r>
              <a:rPr lang="en-US" sz="2400" dirty="0" smtClean="0"/>
              <a:t>A device used to measure the energy change of a chemical system</a:t>
            </a:r>
          </a:p>
          <a:p>
            <a:r>
              <a:rPr lang="en-US" sz="2400" dirty="0" smtClean="0"/>
              <a:t>Used to insulate the reaction against energy/product loss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3422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Calorimeters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12" y="1830999"/>
            <a:ext cx="3942257" cy="44013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519" y="1600200"/>
            <a:ext cx="3102440" cy="488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163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Bomb Calorimeter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used for combustion reactions </a:t>
            </a:r>
            <a:br>
              <a:rPr lang="en-US" dirty="0" smtClean="0"/>
            </a:br>
            <a:r>
              <a:rPr lang="en-US" dirty="0" smtClean="0"/>
              <a:t>(not necessarily for ‘bombs’!)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057" y="2570037"/>
            <a:ext cx="3786590" cy="411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223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269874"/>
            <a:ext cx="8042276" cy="1336956"/>
          </a:xfrm>
        </p:spPr>
        <p:txBody>
          <a:bodyPr/>
          <a:lstStyle/>
          <a:p>
            <a:r>
              <a:rPr lang="en-US" sz="5400" dirty="0" err="1" smtClean="0"/>
              <a:t>Calorimetry</a:t>
            </a:r>
            <a:r>
              <a:rPr lang="en-US" sz="5400" dirty="0" smtClean="0"/>
              <a:t> Questions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288238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1: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It takes 41.8J to heat a 0.01869kg chunk of gold from 10</a:t>
            </a:r>
            <a:r>
              <a:rPr lang="en-US" sz="3600" baseline="30000" dirty="0"/>
              <a:t>o</a:t>
            </a:r>
            <a:r>
              <a:rPr lang="en-US" sz="3600" dirty="0" smtClean="0"/>
              <a:t>C to 27</a:t>
            </a:r>
            <a:r>
              <a:rPr lang="en-US" sz="3600" baseline="30000" dirty="0" smtClean="0"/>
              <a:t>o</a:t>
            </a:r>
            <a:r>
              <a:rPr lang="en-US" sz="3600" dirty="0" smtClean="0"/>
              <a:t>C. </a:t>
            </a:r>
          </a:p>
          <a:p>
            <a:pPr marL="0" indent="0">
              <a:buNone/>
            </a:pPr>
            <a:r>
              <a:rPr lang="en-US" sz="3600" dirty="0" smtClean="0"/>
              <a:t>Calculate the specific </a:t>
            </a:r>
            <a:r>
              <a:rPr lang="en-US" sz="3600" dirty="0"/>
              <a:t>h</a:t>
            </a:r>
            <a:r>
              <a:rPr lang="en-US" sz="3600" dirty="0" smtClean="0"/>
              <a:t>eat </a:t>
            </a:r>
            <a:r>
              <a:rPr lang="en-US" sz="3600" dirty="0"/>
              <a:t>c</a:t>
            </a:r>
            <a:r>
              <a:rPr lang="en-US" sz="3600" dirty="0" smtClean="0"/>
              <a:t>apacity of gold.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44323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0"/>
            <a:ext cx="8042276" cy="925090"/>
          </a:xfrm>
        </p:spPr>
        <p:txBody>
          <a:bodyPr/>
          <a:lstStyle/>
          <a:p>
            <a:r>
              <a:rPr lang="en-US" dirty="0" smtClean="0"/>
              <a:t>Steps we followed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293" y="1039749"/>
            <a:ext cx="4149462" cy="49038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b="1" dirty="0" smtClean="0"/>
              <a:t>Six Steps of Preparation</a:t>
            </a:r>
          </a:p>
          <a:p>
            <a:pPr marL="457200" indent="-457200">
              <a:buAutoNum type="arabicPeriod"/>
            </a:pPr>
            <a:r>
              <a:rPr lang="en-US" sz="2600" dirty="0" smtClean="0"/>
              <a:t>What do we need to find?</a:t>
            </a:r>
          </a:p>
          <a:p>
            <a:pPr marL="457200" indent="-457200">
              <a:buAutoNum type="arabicPeriod"/>
            </a:pPr>
            <a:r>
              <a:rPr lang="en-US" sz="2600" dirty="0" smtClean="0"/>
              <a:t>What numbers do we have?</a:t>
            </a:r>
          </a:p>
          <a:p>
            <a:pPr marL="457200" indent="-457200">
              <a:buAutoNum type="arabicPeriod"/>
            </a:pPr>
            <a:r>
              <a:rPr lang="en-US" sz="2600" dirty="0" smtClean="0"/>
              <a:t>What ‘hidden numbers’ do we have?</a:t>
            </a:r>
          </a:p>
          <a:p>
            <a:pPr marL="457200" indent="-457200">
              <a:buAutoNum type="arabicPeriod"/>
            </a:pPr>
            <a:r>
              <a:rPr lang="en-US" sz="2600" dirty="0" smtClean="0"/>
              <a:t>What equation(s) can we use?</a:t>
            </a:r>
          </a:p>
          <a:p>
            <a:pPr marL="457200" indent="-457200">
              <a:buAutoNum type="arabicPeriod"/>
            </a:pPr>
            <a:r>
              <a:rPr lang="en-US" sz="2600" dirty="0" smtClean="0"/>
              <a:t>Do we need to rearrange the equation?</a:t>
            </a:r>
          </a:p>
          <a:p>
            <a:pPr marL="457200" indent="-457200">
              <a:buAutoNum type="arabicPeriod"/>
            </a:pPr>
            <a:r>
              <a:rPr lang="en-US" sz="2600" dirty="0" smtClean="0"/>
              <a:t>Do we need to convert any units?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0" y="1039749"/>
            <a:ext cx="4392929" cy="532701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b="1" dirty="0" smtClean="0"/>
              <a:t>Four Steps of Action</a:t>
            </a:r>
          </a:p>
          <a:p>
            <a:pPr marL="0" indent="0">
              <a:buNone/>
            </a:pPr>
            <a:r>
              <a:rPr lang="en-US" sz="2800" dirty="0" smtClean="0"/>
              <a:t>7.  Sub in the numbers</a:t>
            </a:r>
          </a:p>
          <a:p>
            <a:pPr marL="0" indent="0">
              <a:buNone/>
            </a:pPr>
            <a:r>
              <a:rPr lang="en-US" sz="2800" dirty="0" smtClean="0"/>
              <a:t>8. Do the math</a:t>
            </a:r>
          </a:p>
          <a:p>
            <a:pPr marL="0" indent="0">
              <a:buNone/>
            </a:pPr>
            <a:r>
              <a:rPr lang="en-US" sz="2800" dirty="0" smtClean="0"/>
              <a:t> 	– WITH UNITS! 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	-- WITH SIGNS! (+/-)</a:t>
            </a:r>
          </a:p>
          <a:p>
            <a:pPr marL="0" indent="0">
              <a:buNone/>
            </a:pPr>
            <a:r>
              <a:rPr lang="en-US" sz="2800" dirty="0"/>
              <a:t>9</a:t>
            </a:r>
            <a:r>
              <a:rPr lang="en-US" sz="2800" dirty="0" smtClean="0"/>
              <a:t>. Round the answer to the 	appropriate 	significant digits</a:t>
            </a:r>
          </a:p>
          <a:p>
            <a:pPr marL="0" indent="0">
              <a:buNone/>
            </a:pPr>
            <a:r>
              <a:rPr lang="en-US" sz="2800" dirty="0" smtClean="0"/>
              <a:t>10. Check your answer: 	Does it make sense?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Does it answer the 	question that was 	being asked?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09646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2: On your 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On a mountaineering expedition, a climber heats water from 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C to 50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C. 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Calculate the mass of water that could be warmed by the addition of 8.00kJ of heat.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21301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take it one step further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I took a 0.400kg block of Aluminum, and heated it on a hot plate to 212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C. </a:t>
            </a:r>
          </a:p>
          <a:p>
            <a:pPr marL="0" indent="0">
              <a:buNone/>
            </a:pPr>
            <a:r>
              <a:rPr lang="en-US" sz="3200" dirty="0" smtClean="0"/>
              <a:t>I then transferred it to 0.800L of water at 23.0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C. The final temperature of the system was 41.35</a:t>
            </a:r>
            <a:r>
              <a:rPr lang="en-US" sz="3200" baseline="30000" dirty="0" smtClean="0"/>
              <a:t>o</a:t>
            </a:r>
            <a:r>
              <a:rPr lang="en-US" sz="3200" dirty="0" smtClean="0"/>
              <a:t>C. </a:t>
            </a:r>
          </a:p>
          <a:p>
            <a:pPr marL="0" indent="0">
              <a:buNone/>
            </a:pPr>
            <a:r>
              <a:rPr lang="en-US" sz="3200" dirty="0" smtClean="0"/>
              <a:t>What is the specific heat capacity of aluminum?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88859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76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194278"/>
            <a:ext cx="8042276" cy="1336956"/>
          </a:xfrm>
        </p:spPr>
        <p:txBody>
          <a:bodyPr/>
          <a:lstStyle/>
          <a:p>
            <a:r>
              <a:rPr lang="en-US" dirty="0" smtClean="0"/>
              <a:t>What is heat?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778666"/>
            <a:ext cx="8042276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Thermal energy (kinetic) produced by the movement of molecules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42667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600" dirty="0" smtClean="0"/>
              <a:t>Finish pre-lab for NEXT CLASS (Friday)</a:t>
            </a:r>
          </a:p>
          <a:p>
            <a:pPr lvl="2"/>
            <a:r>
              <a:rPr lang="en-US" sz="3200" dirty="0" smtClean="0"/>
              <a:t>No pre-lab = no lab</a:t>
            </a:r>
            <a:endParaRPr lang="en-US" sz="3600" dirty="0"/>
          </a:p>
          <a:p>
            <a:r>
              <a:rPr lang="en-US" sz="3600" dirty="0" err="1" smtClean="0"/>
              <a:t>Calorimetry</a:t>
            </a:r>
            <a:r>
              <a:rPr lang="en-US" sz="3600" dirty="0" smtClean="0"/>
              <a:t> worksheet is due on TUESDAY</a:t>
            </a:r>
          </a:p>
          <a:p>
            <a:r>
              <a:rPr lang="en-US" sz="3600" dirty="0" smtClean="0"/>
              <a:t>Look over ‘cheat sheet’ – it may help you understand the worksheet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07481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might we want to measure heat?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65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We’re going camping…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 can only take 1L of gas. </a:t>
            </a:r>
            <a:br>
              <a:rPr lang="en-US" sz="3600" dirty="0" smtClean="0"/>
            </a:br>
            <a:r>
              <a:rPr lang="en-US" sz="3600" dirty="0" smtClean="0"/>
              <a:t>Should I take</a:t>
            </a:r>
          </a:p>
          <a:p>
            <a:pPr lvl="1"/>
            <a:r>
              <a:rPr lang="en-US" sz="3400" dirty="0" smtClean="0"/>
              <a:t>PROPANE GAS?</a:t>
            </a:r>
          </a:p>
          <a:p>
            <a:pPr lvl="1"/>
            <a:r>
              <a:rPr lang="en-US" sz="3600" dirty="0" smtClean="0"/>
              <a:t>or BUTANE GAS?</a:t>
            </a:r>
          </a:p>
          <a:p>
            <a:pPr lvl="1"/>
            <a:endParaRPr lang="en-US" sz="3600" dirty="0"/>
          </a:p>
          <a:p>
            <a:r>
              <a:rPr lang="en-US" sz="3800" dirty="0" smtClean="0"/>
              <a:t>How might I decide?</a:t>
            </a:r>
            <a:endParaRPr lang="en-US" sz="3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93000"/>
          </a:blip>
          <a:stretch>
            <a:fillRect/>
          </a:stretch>
        </p:blipFill>
        <p:spPr>
          <a:xfrm>
            <a:off x="6086377" y="2688765"/>
            <a:ext cx="3057623" cy="416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551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86" y="107576"/>
            <a:ext cx="9023813" cy="1336956"/>
          </a:xfrm>
        </p:spPr>
        <p:txBody>
          <a:bodyPr/>
          <a:lstStyle/>
          <a:p>
            <a:r>
              <a:rPr lang="en-US" dirty="0" smtClean="0"/>
              <a:t>How about another example…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3995" b="13995"/>
          <a:stretch>
            <a:fillRect/>
          </a:stretch>
        </p:blipFill>
        <p:spPr>
          <a:xfrm>
            <a:off x="120187" y="1708460"/>
            <a:ext cx="8840074" cy="4774268"/>
          </a:xfrm>
        </p:spPr>
      </p:pic>
    </p:spTree>
    <p:extLst>
      <p:ext uri="{BB962C8B-B14F-4D97-AF65-F5344CB8AC3E}">
        <p14:creationId xmlns:p14="http://schemas.microsoft.com/office/powerpoint/2010/main" val="146373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2" y="2019523"/>
            <a:ext cx="6498158" cy="1724867"/>
          </a:xfrm>
        </p:spPr>
        <p:txBody>
          <a:bodyPr/>
          <a:lstStyle/>
          <a:p>
            <a:r>
              <a:rPr lang="en-US" dirty="0" smtClean="0"/>
              <a:t>How many calories are in our food?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673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‘calories’ in food?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183" y="2029222"/>
            <a:ext cx="7516413" cy="4343400"/>
          </a:xfrm>
        </p:spPr>
        <p:txBody>
          <a:bodyPr/>
          <a:lstStyle/>
          <a:p>
            <a:r>
              <a:rPr lang="en-US" sz="3600" dirty="0"/>
              <a:t>How much ‘energy’ you will gain if you eat it</a:t>
            </a:r>
          </a:p>
          <a:p>
            <a:r>
              <a:rPr lang="en-US" sz="3600" dirty="0" smtClean="0"/>
              <a:t>How much heat will be produced if we burn 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07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70477"/>
            <a:ext cx="8042276" cy="1336956"/>
          </a:xfrm>
        </p:spPr>
        <p:txBody>
          <a:bodyPr/>
          <a:lstStyle/>
          <a:p>
            <a:r>
              <a:rPr lang="en-US" dirty="0" smtClean="0"/>
              <a:t>How do we determine the caloric content of food?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49274" y="1946606"/>
            <a:ext cx="8275149" cy="4343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BURN IT!!!</a:t>
            </a:r>
          </a:p>
          <a:p>
            <a:r>
              <a:rPr lang="en-US" sz="3200" dirty="0" smtClean="0"/>
              <a:t>Nowadays they use more sophisticated methods to determine the components</a:t>
            </a:r>
          </a:p>
          <a:p>
            <a:pPr lvl="1"/>
            <a:r>
              <a:rPr lang="en-US" sz="3200" dirty="0" smtClean="0"/>
              <a:t>Proteins 4 </a:t>
            </a:r>
            <a:r>
              <a:rPr lang="en-US" sz="3200" dirty="0" err="1" smtClean="0"/>
              <a:t>cal</a:t>
            </a:r>
            <a:r>
              <a:rPr lang="en-US" sz="3200" dirty="0" smtClean="0"/>
              <a:t>/g</a:t>
            </a:r>
          </a:p>
          <a:p>
            <a:pPr lvl="1"/>
            <a:r>
              <a:rPr lang="en-US" sz="3200" dirty="0" smtClean="0"/>
              <a:t>Carbohydrates 4 </a:t>
            </a:r>
            <a:r>
              <a:rPr lang="en-US" sz="3200" dirty="0" err="1" smtClean="0"/>
              <a:t>cal</a:t>
            </a:r>
            <a:r>
              <a:rPr lang="en-US" sz="3200" dirty="0" smtClean="0"/>
              <a:t>/g</a:t>
            </a:r>
          </a:p>
          <a:p>
            <a:pPr lvl="1"/>
            <a:r>
              <a:rPr lang="en-US" sz="3200" dirty="0" smtClean="0"/>
              <a:t>Fats 9 </a:t>
            </a:r>
            <a:r>
              <a:rPr lang="en-US" sz="3200" dirty="0" err="1" smtClean="0"/>
              <a:t>cal</a:t>
            </a:r>
            <a:r>
              <a:rPr lang="en-US" sz="3200" dirty="0" smtClean="0"/>
              <a:t>/g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77295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Experiment Time</a:t>
            </a:r>
            <a:r>
              <a:rPr lang="en-US" dirty="0"/>
              <a:t>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75" y="1666045"/>
            <a:ext cx="3413319" cy="47654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227" y="1840414"/>
            <a:ext cx="3461324" cy="44755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06034" y="3530035"/>
            <a:ext cx="7062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7232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4146</TotalTime>
  <Words>462</Words>
  <Application>Microsoft Macintosh PowerPoint</Application>
  <PresentationFormat>On-screen Show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Breeze</vt:lpstr>
      <vt:lpstr>Q = MCΔT – Specific Heat &amp; CALORIMETRY </vt:lpstr>
      <vt:lpstr>What is heat?</vt:lpstr>
      <vt:lpstr>Why might we want to measure heat?</vt:lpstr>
      <vt:lpstr>We’re going camping…</vt:lpstr>
      <vt:lpstr>How about another example…</vt:lpstr>
      <vt:lpstr>How many calories are in our food?</vt:lpstr>
      <vt:lpstr>What are ‘calories’ in food?</vt:lpstr>
      <vt:lpstr>How do we determine the caloric content of food?</vt:lpstr>
      <vt:lpstr>It’s Experiment Time!</vt:lpstr>
      <vt:lpstr>Comparing it</vt:lpstr>
      <vt:lpstr>We’ve been talking about Q=MC(delta)T</vt:lpstr>
      <vt:lpstr>Examples of Calorimeters</vt:lpstr>
      <vt:lpstr>Bomb Calorimeter</vt:lpstr>
      <vt:lpstr>Calorimetry Questions</vt:lpstr>
      <vt:lpstr>Question 1: Together</vt:lpstr>
      <vt:lpstr>Steps we followed</vt:lpstr>
      <vt:lpstr>Question 2: On your own</vt:lpstr>
      <vt:lpstr>Let’s take it one step further</vt:lpstr>
      <vt:lpstr>PowerPoint Presentation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 = MCΔT – Specific Heat </dc:title>
  <dc:creator>David Sheps</dc:creator>
  <cp:lastModifiedBy>David Sheps</cp:lastModifiedBy>
  <cp:revision>19</cp:revision>
  <cp:lastPrinted>2011-11-03T04:03:36Z</cp:lastPrinted>
  <dcterms:created xsi:type="dcterms:W3CDTF">2011-10-28T22:21:32Z</dcterms:created>
  <dcterms:modified xsi:type="dcterms:W3CDTF">2011-11-03T04:04:55Z</dcterms:modified>
</cp:coreProperties>
</file>